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4.png" ContentType="image/png"/>
  <Override PartName="/ppt/media/image8.png" ContentType="image/png"/>
  <Override PartName="/ppt/media/image12.jpeg" ContentType="image/jpeg"/>
  <Override PartName="/ppt/media/image3.png" ContentType="image/png"/>
  <Override PartName="/ppt/media/image7.png" ContentType="image/png"/>
  <Override PartName="/ppt/media/image9.jpeg" ContentType="image/jpeg"/>
  <Override PartName="/ppt/media/image13.jpeg" ContentType="image/jpeg"/>
  <Override PartName="/ppt/media/image2.png" ContentType="image/png"/>
  <Override PartName="/ppt/media/image6.png" ContentType="image/png"/>
  <Override PartName="/ppt/media/image10.jpeg" ContentType="image/jpeg"/>
  <Override PartName="/ppt/media/image11.png" ContentType="image/png"/>
  <Override PartName="/ppt/media/image1.png" ContentType="image/png"/>
  <Override PartName="/ppt/media/image5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90374696-2AD1-4587-B3B1-7A6AA81D568E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E18C3E74-B020-43A2-923C-EB52E75608A6}" type="slidenum">
              <a:rPr lang="fr-FR" sz="1200">
                <a:latin typeface="+mn-lt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792440" y="2761560"/>
            <a:ext cx="5486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0332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79244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12040" y="2761200"/>
            <a:ext cx="2459520" cy="196236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01160" y="2761200"/>
            <a:ext cx="2459520" cy="1962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792440" y="612720"/>
            <a:ext cx="5486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792440" y="4536000"/>
            <a:ext cx="5486040" cy="456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79244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792440" y="612720"/>
            <a:ext cx="5486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0332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792440" y="2761560"/>
            <a:ext cx="548568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792440" y="2761560"/>
            <a:ext cx="5486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0332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79244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12040" y="2761200"/>
            <a:ext cx="2459520" cy="196236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01160" y="2761200"/>
            <a:ext cx="2459520" cy="1962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1792440" y="612720"/>
            <a:ext cx="5486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1792440" y="4536000"/>
            <a:ext cx="5486040" cy="456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79244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0332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1792440" y="2761560"/>
            <a:ext cx="548568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792440" y="2761560"/>
            <a:ext cx="5486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0332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179244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12040" y="2761200"/>
            <a:ext cx="2459520" cy="1962360"/>
          </a:xfrm>
          <a:prstGeom prst="rect">
            <a:avLst/>
          </a:prstGeom>
          <a:ln>
            <a:noFill/>
          </a:ln>
        </p:spPr>
      </p:pic>
      <p:pic>
        <p:nvPicPr>
          <p:cNvPr descr="" id="11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01160" y="2761200"/>
            <a:ext cx="2459520" cy="1962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1792440" y="612720"/>
            <a:ext cx="5486040" cy="411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1792440" y="4536000"/>
            <a:ext cx="5486040" cy="456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79244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0332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1792440" y="2761560"/>
            <a:ext cx="548568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1792440" y="2761560"/>
            <a:ext cx="548604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0332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179244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12040" y="2761200"/>
            <a:ext cx="2459520" cy="1962360"/>
          </a:xfrm>
          <a:prstGeom prst="rect">
            <a:avLst/>
          </a:prstGeom>
          <a:ln>
            <a:noFill/>
          </a:ln>
        </p:spPr>
      </p:pic>
      <p:pic>
        <p:nvPicPr>
          <p:cNvPr descr="" id="1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01160" y="2761200"/>
            <a:ext cx="2459520" cy="1962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792440" y="4536000"/>
            <a:ext cx="5486040" cy="456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79244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03320" y="276156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2440" y="4771440"/>
            <a:ext cx="5486040" cy="624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03320" y="612720"/>
            <a:ext cx="267696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792440" y="2761560"/>
            <a:ext cx="5485680" cy="196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texte-titreModifiez le style du 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01/05/2015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193EBA5-AC72-4CA6-9B13-100ED22458FE}" type="slidenum">
              <a:rPr lang="fr-FR" sz="1200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01/05/2015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9A702A6-478D-4CCD-8A6E-F5B21BC3FEDA}" type="slidenum">
              <a:rPr lang="fr-FR" sz="1200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texte-titreModifiez le style du titre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Septième niveau de planModifiez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01/05/2015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C3A9531-9530-4CB4-8F2D-05A83AFCF6E0}" type="slidenum">
              <a:rPr lang="fr-FR" sz="1200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fr-FR" sz="2000">
                <a:solidFill>
                  <a:srgbClr val="000000"/>
                </a:solidFill>
                <a:latin typeface="Calibri"/>
              </a:rPr>
              <a:t>Cliquez pour éditer le format du texte-titreModifiez le style du titre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r-FR" sz="1400">
                <a:solidFill>
                  <a:srgbClr val="8b8b8b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1400">
                <a:solidFill>
                  <a:srgbClr val="8b8b8b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 sz="1400">
                <a:solidFill>
                  <a:srgbClr val="8b8b8b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 sz="1400">
                <a:solidFill>
                  <a:srgbClr val="8b8b8b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 sz="1400">
                <a:solidFill>
                  <a:srgbClr val="8b8b8b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 sz="1400">
                <a:solidFill>
                  <a:srgbClr val="8b8b8b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lang="fr-FR" sz="1400">
                <a:solidFill>
                  <a:srgbClr val="8b8b8b"/>
                </a:solidFill>
                <a:latin typeface="Calibri"/>
              </a:rPr>
              <a:t>Septième niveau de planModifiez les styles du texte du masque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400">
                <a:solidFill>
                  <a:srgbClr val="8b8b8b"/>
                </a:solidFill>
                <a:latin typeface="Calibri"/>
              </a:rPr>
              <a:t>01/05/2015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E7C956B-6E5F-4045-9403-57C5A901CF86}" type="slidenum">
              <a:rPr lang="fr-FR" sz="1200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://www.parissud130.org/" TargetMode="External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755640" y="227664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Annonces et Agenda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4000">
                <a:solidFill>
                  <a:srgbClr val="8b8b8b"/>
                </a:solidFill>
                <a:latin typeface="Calibri"/>
              </a:rPr>
              <a:t>Sabbat 02 Mai 2015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Réunion de Prière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thème :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3200">
                <a:solidFill>
                  <a:srgbClr val="8b8b8b"/>
                </a:solidFill>
                <a:latin typeface="Calibri"/>
              </a:rPr>
              <a:t>Une Alliance sur de nouvelles Bases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Animée par l’Ancien Manuella GUSTAVE-DIT-DUFLO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mercredi 06 Mai de 19h à 20h à Paris-Sud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Cercle d’Etudes Prophétiques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thème :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3200">
                <a:solidFill>
                  <a:srgbClr val="8b8b8b"/>
                </a:solidFill>
                <a:latin typeface="Calibri"/>
              </a:rPr>
              <a:t>La 5</a:t>
            </a:r>
            <a:r>
              <a:rPr b="1" baseline="30000" lang="fr-FR" sz="3200">
                <a:solidFill>
                  <a:srgbClr val="8b8b8b"/>
                </a:solidFill>
                <a:latin typeface="Calibri"/>
              </a:rPr>
              <a:t>ème</a:t>
            </a:r>
            <a:r>
              <a:rPr b="1" lang="fr-FR" sz="3200">
                <a:solidFill>
                  <a:srgbClr val="8b8b8b"/>
                </a:solidFill>
                <a:latin typeface="Calibri"/>
              </a:rPr>
              <a:t> et 6</a:t>
            </a:r>
            <a:r>
              <a:rPr b="1" baseline="30000" lang="fr-FR" sz="3200">
                <a:solidFill>
                  <a:srgbClr val="8b8b8b"/>
                </a:solidFill>
                <a:latin typeface="Calibri"/>
              </a:rPr>
              <a:t>ème</a:t>
            </a:r>
            <a:r>
              <a:rPr b="1" lang="fr-FR" sz="3200">
                <a:solidFill>
                  <a:srgbClr val="8b8b8b"/>
                </a:solidFill>
                <a:latin typeface="Calibri"/>
              </a:rPr>
              <a:t> Trompette, Etude d’Apocalypse Chapitre 9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Animée par le Pasteur Charly RESON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jeudi 07 Mai 2015 de 19h à 20h30 à Paris-Sud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L’Assemblée Spirituelle de Dreux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1403280" y="386064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Ce temps de rassemblement Fédéral est important pour la Vie de notre Fédération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Il aura lieux le samedi </a:t>
            </a:r>
            <a:r>
              <a:rPr b="1" lang="fr-FR" sz="3200">
                <a:solidFill>
                  <a:srgbClr val="8b8b8b"/>
                </a:solidFill>
                <a:latin typeface="Calibri"/>
              </a:rPr>
              <a:t>09 mai 2015 à 9h30 à Dreux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Un bus sera mis à disposition au 130 Bd de l’hôpital 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Départ sera à </a:t>
            </a:r>
            <a:r>
              <a:rPr b="1" lang="fr-FR" sz="3200">
                <a:solidFill>
                  <a:srgbClr val="8b8b8b"/>
                </a:solidFill>
                <a:latin typeface="Calibri"/>
              </a:rPr>
              <a:t>8h00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La participation est de </a:t>
            </a:r>
            <a:r>
              <a:rPr b="1" lang="fr-FR" sz="3200">
                <a:solidFill>
                  <a:srgbClr val="8b8b8b"/>
                </a:solidFill>
                <a:latin typeface="Calibri"/>
              </a:rPr>
              <a:t>10 euros </a:t>
            </a:r>
            <a:r>
              <a:rPr lang="fr-FR" sz="3200">
                <a:solidFill>
                  <a:srgbClr val="8b8b8b"/>
                </a:solidFill>
                <a:latin typeface="Calibri"/>
              </a:rPr>
              <a:t>par personne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76360" y="46080"/>
            <a:ext cx="6119280" cy="66114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Rappel des 100 jours de Prière Mondiale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Du 25 Mars au 11 Juillet 2015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Thème : « </a:t>
            </a:r>
            <a:r>
              <a:rPr b="1" lang="fr-FR" sz="3200">
                <a:solidFill>
                  <a:srgbClr val="8b8b8b"/>
                </a:solidFill>
                <a:latin typeface="Calibri"/>
              </a:rPr>
              <a:t>L‘Effusion de l’Esprit Saint Sur Notre Eglise Mondiale</a:t>
            </a:r>
            <a:r>
              <a:rPr lang="fr-FR" sz="3200">
                <a:solidFill>
                  <a:srgbClr val="8b8b8b"/>
                </a:solidFill>
                <a:latin typeface="Calibri"/>
              </a:rPr>
              <a:t> » 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15880"/>
            <a:ext cx="9134280" cy="58640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Newsletter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Connaitre les Activités de notre Communauté, c’est important n’est-ce pas ?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Vous y avez pensé ?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Communication et multimédia l’ont fait : 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ff0000"/>
                </a:solidFill>
                <a:latin typeface="Calibri"/>
              </a:rPr>
              <a:t>Abonnez-vous à la newsletter en vous inscrivant sur le site de www.parissud130.org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539640" y="2060640"/>
            <a:ext cx="7772040" cy="14695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Pour consulter les Annonces :</a:t>
            </a:r>
            <a:r>
              <a:rPr lang="fr-FR" sz="4400">
                <a:solidFill>
                  <a:srgbClr val="000000"/>
                </a:solidFill>
                <a:latin typeface="Calibri"/>
              </a:rPr>
              <a:t>
</a:t>
            </a:r>
            <a:r>
              <a:rPr lang="fr-FR" sz="4400" u="sng">
                <a:solidFill>
                  <a:srgbClr val="0000ff"/>
                </a:solidFill>
                <a:latin typeface="Calibri"/>
                <a:hlinkClick r:id="rId1"/>
              </a:rPr>
              <a:t>www.parissud130.org</a:t>
            </a:r>
            <a:r>
              <a:rPr lang="fr-FR" sz="4400">
                <a:solidFill>
                  <a:srgbClr val="000000"/>
                </a:solidFill>
                <a:latin typeface="Calibri"/>
              </a:rPr>
              <a:t>
</a:t>
            </a:r>
            <a:r>
              <a:rPr lang="fr-FR" sz="4400">
                <a:solidFill>
                  <a:srgbClr val="000000"/>
                </a:solidFill>
                <a:latin typeface="Calibri"/>
              </a:rPr>
              <a:t>Rubrique </a:t>
            </a:r>
            <a:r>
              <a:rPr lang="fr-FR" sz="4400">
                <a:solidFill>
                  <a:srgbClr val="0070c0"/>
                </a:solidFill>
                <a:latin typeface="Calibri"/>
              </a:rPr>
              <a:t>Agenda</a:t>
            </a:r>
            <a:r>
              <a:rPr lang="fr-FR" sz="4400">
                <a:solidFill>
                  <a:srgbClr val="0070c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r-FR" sz="5200">
                <a:solidFill>
                  <a:srgbClr val="8b8b8b"/>
                </a:solidFill>
                <a:latin typeface="Calibri"/>
              </a:rPr>
              <a:t>Pour envoyer vos annonces , jusqu’à mercredi 20h :</a:t>
            </a:r>
            <a:endParaRPr/>
          </a:p>
          <a:p>
            <a:pPr>
              <a:lnSpc>
                <a:spcPct val="100000"/>
              </a:lnSpc>
            </a:pPr>
            <a:r>
              <a:rPr lang="fr-FR" sz="4700" u="sng">
                <a:solidFill>
                  <a:srgbClr val="0070c0"/>
                </a:solidFill>
                <a:latin typeface="Calibri"/>
              </a:rPr>
              <a:t>annonces@parissud130.org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692360" y="4724280"/>
            <a:ext cx="5514480" cy="64260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4400">
                <a:solidFill>
                  <a:srgbClr val="000000"/>
                </a:solidFill>
                <a:latin typeface="Calibri"/>
              </a:rPr>
              <a:t>BON SABBAT</a:t>
            </a:r>
            <a:endParaRPr/>
          </a:p>
        </p:txBody>
      </p:sp>
      <p:pic>
        <p:nvPicPr>
          <p:cNvPr descr="" id="194" name="Espace réservé pour une image  4"/>
          <p:cNvPicPr/>
          <p:nvPr/>
        </p:nvPicPr>
        <p:blipFill>
          <a:blip r:embed="rId1"/>
          <a:srcRect b="0" l="9" r="9" t="0"/>
          <a:stretch>
            <a:fillRect/>
          </a:stretch>
        </p:blipFill>
        <p:spPr>
          <a:xfrm>
            <a:off x="1792440" y="612720"/>
            <a:ext cx="5486040" cy="4114440"/>
          </a:xfrm>
          <a:prstGeom prst="rect">
            <a:avLst/>
          </a:prstGeom>
          <a:ln w="9360">
            <a:noFill/>
          </a:ln>
        </p:spPr>
      </p:pic>
      <p:sp>
        <p:nvSpPr>
          <p:cNvPr id="195" name="TextShape 2"/>
          <p:cNvSpPr txBox="1"/>
          <p:nvPr/>
        </p:nvSpPr>
        <p:spPr>
          <a:xfrm>
            <a:off x="1792440" y="5367240"/>
            <a:ext cx="5486040" cy="804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Moment de Jeûne et de Prière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thème :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3200">
                <a:solidFill>
                  <a:srgbClr val="8b8b8b"/>
                </a:solidFill>
                <a:latin typeface="Calibri"/>
              </a:rPr>
              <a:t> </a:t>
            </a:r>
            <a:r>
              <a:rPr b="1" lang="fr-FR" sz="3200">
                <a:solidFill>
                  <a:srgbClr val="8b8b8b"/>
                </a:solidFill>
                <a:latin typeface="Calibri"/>
              </a:rPr>
              <a:t>A-t-on Vraiment Besoin de se Réconcilier ?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Animé par l’Ancien Richard ROCHEMONT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Il se tiendra à l’issue du cours des animateurs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Réunion d’Edification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thème : La fête du Jubilé et l’Evangile  Eternel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Animé par le Pasteur Charly RESON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Cet après-midi à 15h30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Veillée de Prière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thème : Moment de désintoxication Spirituelle, Espérance, Nouveau Départ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Animé par Cyrille AKPAGAN de 19h à 7h du matin à l’Eglise des Adventistes des Frères Roumains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Chambre Haute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Moment de Prière, de Louange et de Méditation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dimanche 03 Mai 2015 de 17 à 19h à Paris Sud 130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Formation de Gestion Chrétienne de la Vie Familiale et du Couple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thème : «</a:t>
            </a:r>
            <a:r>
              <a:rPr b="1" lang="fr-FR" sz="3200">
                <a:solidFill>
                  <a:srgbClr val="8b8b8b"/>
                </a:solidFill>
                <a:latin typeface="Calibri"/>
              </a:rPr>
              <a:t> L’Essentiel pour Etre Heureux Ensemble</a:t>
            </a:r>
            <a:r>
              <a:rPr lang="fr-FR" sz="3200">
                <a:solidFill>
                  <a:srgbClr val="8b8b8b"/>
                </a:solidFill>
                <a:latin typeface="Calibri"/>
              </a:rPr>
              <a:t> »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Ce séminaire sera animé par Francine MONDER-BLATHASE 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du 03 au 07 Mai 2015 à la maison de l’Espérance 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Dimanche 18h-19h30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Lundi, mardi, jeudi 19h30-21h00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descr="" id="17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15920"/>
            <a:ext cx="9143640" cy="668628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9143640" cy="45716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0000"/>
                </a:solidFill>
                <a:latin typeface="Calibri"/>
              </a:rPr>
              <a:t>Cercle d’Etudes Bibliques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Thème :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3200">
                <a:solidFill>
                  <a:srgbClr val="8b8b8b"/>
                </a:solidFill>
                <a:latin typeface="Calibri"/>
              </a:rPr>
              <a:t>La Loi de Dieu dans l’Ancien Testament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Animée par l’Ancien Viviane BILAN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Le lundi 04 Mai 2015 à 18h et 19h à Paris-Sud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